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"/>
  </p:notesMasterIdLst>
  <p:sldIdLst>
    <p:sldId id="303" r:id="rId2"/>
    <p:sldId id="304" r:id="rId3"/>
    <p:sldId id="312" r:id="rId4"/>
    <p:sldId id="313" r:id="rId5"/>
    <p:sldId id="314" r:id="rId6"/>
    <p:sldId id="315" r:id="rId7"/>
    <p:sldId id="31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B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324" autoAdjust="0"/>
    <p:restoredTop sz="94660"/>
  </p:normalViewPr>
  <p:slideViewPr>
    <p:cSldViewPr>
      <p:cViewPr varScale="1">
        <p:scale>
          <a:sx n="64" d="100"/>
          <a:sy n="64" d="100"/>
        </p:scale>
        <p:origin x="90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2C3BA-0B57-4633-A482-F450A65429FF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30082-D7D5-4ECE-9344-18BB3518E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1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2288F-E8C1-43B8-9644-F93EB0F9E2F6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BA65-5E7F-44ED-9F30-FED7D7691396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7836-86C4-40A0-A9BA-F25AF8934B25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3932-48B6-403E-9680-8F5DC08BF189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5124-F8AC-4B96-852B-F9ED5C6F42C5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71BB-D656-4C77-96A2-C3EFDCB6D9ED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3019-29F2-402B-9B8E-C427F074E801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9D848-375C-4E85-A18F-C184C2FFFD8F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3E60-B9C5-4E8B-93C4-31877F1023E1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31F8-F855-4302-983E-D2EBE6CB4FF3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25000">
              <a:schemeClr val="bg2">
                <a:tint val="83000"/>
                <a:satMod val="320000"/>
              </a:schemeClr>
            </a:gs>
            <a:gs pos="100000">
              <a:schemeClr val="bg2">
                <a:shade val="15000"/>
                <a:satMod val="320000"/>
              </a:schemeClr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33FC7E7-AABB-465F-9240-1C82753D1355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38200"/>
            <a:ext cx="9144000" cy="2514600"/>
          </a:xfrm>
        </p:spPr>
        <p:txBody>
          <a:bodyPr>
            <a:normAutofit/>
          </a:bodyPr>
          <a:lstStyle/>
          <a:p>
            <a:pPr algn="ctr"/>
            <a:endParaRPr lang="en-US" sz="3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2590800" y="5029200"/>
            <a:ext cx="447109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1" u="none" strike="noStrike" cap="none" normalizeH="0" baseline="0" dirty="0">
                <a:ln>
                  <a:noFill/>
                </a:ln>
                <a:solidFill>
                  <a:srgbClr val="F7B021"/>
                </a:solidFill>
                <a:effectLst/>
                <a:latin typeface="Copperplate Gothic Light" pitchFamily="34" charset="0"/>
                <a:ea typeface="Calibri" pitchFamily="34" charset="0"/>
                <a:cs typeface="Times New Roman" pitchFamily="18" charset="0"/>
              </a:rPr>
              <a:t>Submi</a:t>
            </a:r>
            <a:r>
              <a:rPr kumimoji="0" lang="en-US" sz="2800" b="1" i="1" u="none" strike="noStrike" cap="none" normalizeH="0" baseline="0" dirty="0">
                <a:ln>
                  <a:noFill/>
                </a:ln>
                <a:effectLst/>
                <a:latin typeface="Copperplate Gothic Light" pitchFamily="34" charset="0"/>
                <a:ea typeface="Calibri" pitchFamily="34" charset="0"/>
                <a:cs typeface="Times New Roman" pitchFamily="18" charset="0"/>
              </a:rPr>
              <a:t>tted</a:t>
            </a:r>
            <a:r>
              <a:rPr kumimoji="0" lang="en-US" sz="2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pperplate Gothic Light" pitchFamily="34" charset="0"/>
                <a:ea typeface="Calibri" pitchFamily="34" charset="0"/>
                <a:cs typeface="Times New Roman" pitchFamily="18" charset="0"/>
              </a:rPr>
              <a:t>  </a:t>
            </a:r>
            <a:r>
              <a:rPr kumimoji="0" lang="en-US" sz="2800" b="1" i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pperplate Gothic Light" pitchFamily="34" charset="0"/>
                <a:ea typeface="Calibri" pitchFamily="34" charset="0"/>
                <a:cs typeface="Times New Roman" pitchFamily="18" charset="0"/>
              </a:rPr>
              <a:t>by</a:t>
            </a:r>
            <a:r>
              <a:rPr kumimoji="0" lang="en-US" sz="2800" b="1" i="1" u="none" strike="noStrike" cap="none" normalizeH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pperplate Gothic Light" pitchFamily="34" charset="0"/>
                <a:ea typeface="Calibri" pitchFamily="34" charset="0"/>
                <a:cs typeface="Times New Roman" pitchFamily="18" charset="0"/>
              </a:rPr>
              <a:t> :</a:t>
            </a:r>
            <a:endParaRPr kumimoji="0" lang="en-US" sz="1100" b="1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opperplate Gothic Light" pitchFamily="34" charset="0"/>
              <a:cs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pperplate Gothic Light" pitchFamily="34" charset="0"/>
                <a:ea typeface="Calibri" pitchFamily="34" charset="0"/>
                <a:cs typeface="Times New Roman" pitchFamily="18" charset="0"/>
              </a:rPr>
              <a:t>			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opperplate Gothic Light" pitchFamily="34" charset="0"/>
                <a:ea typeface="Calibri" pitchFamily="34" charset="0"/>
                <a:cs typeface="Times New Roman" pitchFamily="18" charset="0"/>
              </a:rPr>
              <a:t>DIG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pperplate Gothic Light" pitchFamily="34" charset="0"/>
                <a:ea typeface="Calibri" pitchFamily="34" charset="0"/>
                <a:cs typeface="Times New Roman" pitchFamily="18" charset="0"/>
              </a:rPr>
              <a:t>IN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opperplate Gothic Light" pitchFamily="34" charset="0"/>
                <a:ea typeface="Calibri" pitchFamily="34" charset="0"/>
                <a:cs typeface="Times New Roman" pitchFamily="18" charset="0"/>
              </a:rPr>
              <a:t>DIA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opperplate Gothic Light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solidFill>
                <a:srgbClr val="FF0000"/>
              </a:solidFill>
              <a:latin typeface="Copperplate Gothic Light" pitchFamily="34" charset="0"/>
              <a:ea typeface="Calibri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" t="9892" r="2374" b="17301"/>
          <a:stretch/>
        </p:blipFill>
        <p:spPr>
          <a:xfrm>
            <a:off x="1752600" y="838200"/>
            <a:ext cx="5486400" cy="2326031"/>
          </a:xfrm>
          <a:prstGeom prst="rect">
            <a:avLst/>
          </a:prstGeom>
        </p:spPr>
      </p:pic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381000" y="3505200"/>
            <a:ext cx="8153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Problem statement : </a:t>
            </a:r>
          </a:p>
          <a:p>
            <a:endParaRPr lang="en-US" sz="2400" dirty="0"/>
          </a:p>
          <a:p>
            <a:r>
              <a:rPr lang="en-US" sz="2400" dirty="0"/>
              <a:t>Identification of meritorious students in primary education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7332" y="5638800"/>
            <a:ext cx="8596668" cy="54305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+mn-lt"/>
              </a:rPr>
              <a:t>Vision :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3100" dirty="0">
                <a:latin typeface="Baskerville Old Face" pitchFamily="18" charset="0"/>
              </a:rPr>
              <a:t>Identification of meritorious students in primary education </a:t>
            </a:r>
            <a:br>
              <a:rPr lang="en-US" sz="3100" dirty="0"/>
            </a:br>
            <a:br>
              <a:rPr lang="en-US" sz="4400" dirty="0"/>
            </a:br>
            <a:r>
              <a:rPr lang="en-US" sz="3600" dirty="0">
                <a:latin typeface="+mn-lt"/>
              </a:rPr>
              <a:t>Mission :</a:t>
            </a:r>
            <a:br>
              <a:rPr lang="en-US" sz="3600" dirty="0">
                <a:latin typeface="+mn-lt"/>
              </a:rPr>
            </a:br>
            <a:r>
              <a:rPr lang="en-US" sz="3600" dirty="0">
                <a:latin typeface="Baskerville Old Face" pitchFamily="18" charset="0"/>
              </a:rPr>
              <a:t>To track  school drop-out, to stop child labor and to promote primary educational system by academic and non-academic way.</a:t>
            </a:r>
            <a:br>
              <a:rPr lang="en-US" sz="4400" dirty="0"/>
            </a:b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IN" dirty="0">
                <a:latin typeface="Aldhabi" pitchFamily="2" charset="-78"/>
                <a:cs typeface="Aldhabi" pitchFamily="2" charset="-78"/>
              </a:rPr>
              <a:t>To Stop School Drop Out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229600" cy="4389120"/>
          </a:xfrm>
        </p:spPr>
        <p:txBody>
          <a:bodyPr/>
          <a:lstStyle/>
          <a:p>
            <a:r>
              <a:rPr lang="en-IN" dirty="0"/>
              <a:t>Government needs to monitor the individual school year wise.</a:t>
            </a:r>
          </a:p>
          <a:p>
            <a:r>
              <a:rPr lang="en-IN" dirty="0"/>
              <a:t>Find out the solution to solve the problem.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5298" name="Picture 2" descr="Image result for from school run 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200400"/>
            <a:ext cx="2590800" cy="1295400"/>
          </a:xfrm>
          <a:prstGeom prst="rect">
            <a:avLst/>
          </a:prstGeom>
          <a:noFill/>
        </p:spPr>
      </p:pic>
      <p:pic>
        <p:nvPicPr>
          <p:cNvPr id="55300" name="Picture 4" descr="Image result for child labour + 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743200"/>
            <a:ext cx="2493817" cy="1371600"/>
          </a:xfrm>
          <a:prstGeom prst="rect">
            <a:avLst/>
          </a:prstGeom>
          <a:noFill/>
        </p:spPr>
      </p:pic>
      <p:pic>
        <p:nvPicPr>
          <p:cNvPr id="55302" name="Picture 6" descr="Image result for new school 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572000"/>
            <a:ext cx="2514600" cy="1885950"/>
          </a:xfrm>
          <a:prstGeom prst="rect">
            <a:avLst/>
          </a:prstGeom>
          <a:noFill/>
        </p:spPr>
      </p:pic>
      <p:pic>
        <p:nvPicPr>
          <p:cNvPr id="55304" name="Picture 8" descr="Image result for medical + 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4572000"/>
            <a:ext cx="2209800" cy="1944624"/>
          </a:xfrm>
          <a:prstGeom prst="rect">
            <a:avLst/>
          </a:prstGeom>
          <a:noFill/>
        </p:spPr>
      </p:pic>
      <p:pic>
        <p:nvPicPr>
          <p:cNvPr id="55306" name="Picture 10" descr="Image result for question mark + gif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77000" y="2743200"/>
            <a:ext cx="2193130" cy="1385887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>
          <a:xfrm rot="10800000">
            <a:off x="2819400" y="36576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2971800" y="45720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19800" y="3657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67400" y="45720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00" y="4191000"/>
            <a:ext cx="264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Financial (Child Labour)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" y="6488668"/>
            <a:ext cx="20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Change The School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05600" y="6488668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Medical Issue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86600" y="411480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Unknown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57600" y="4572000"/>
            <a:ext cx="184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School Drop-out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1143000"/>
          </a:xfrm>
        </p:spPr>
        <p:txBody>
          <a:bodyPr/>
          <a:lstStyle/>
          <a:p>
            <a:r>
              <a:rPr lang="en-IN" dirty="0"/>
              <a:t>Promote The Primary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Academic Way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r>
              <a:rPr lang="en-IN" dirty="0"/>
              <a:t>Non-Academic Way.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09800"/>
            <a:ext cx="2914650" cy="1571625"/>
          </a:xfrm>
          <a:prstGeom prst="rect">
            <a:avLst/>
          </a:prstGeom>
        </p:spPr>
      </p:pic>
      <p:pic>
        <p:nvPicPr>
          <p:cNvPr id="64514" name="Picture 2" descr="Image result for yoga child 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419600"/>
            <a:ext cx="1676400" cy="1295400"/>
          </a:xfrm>
          <a:prstGeom prst="rect">
            <a:avLst/>
          </a:prstGeom>
          <a:noFill/>
        </p:spPr>
      </p:pic>
      <p:sp>
        <p:nvSpPr>
          <p:cNvPr id="64516" name="AutoShape 4" descr="Image result for child race competition 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4518" name="Picture 6" descr="Fail GIF - Find &amp; Share on GIPH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5334000"/>
            <a:ext cx="1966452" cy="1219200"/>
          </a:xfrm>
          <a:prstGeom prst="rect">
            <a:avLst/>
          </a:prstGeom>
          <a:noFill/>
        </p:spPr>
      </p:pic>
      <p:pic>
        <p:nvPicPr>
          <p:cNvPr id="64520" name="Picture 8" descr="Image result for child football+ 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4038600"/>
            <a:ext cx="1905000" cy="1165225"/>
          </a:xfrm>
          <a:prstGeom prst="rect">
            <a:avLst/>
          </a:prstGeom>
          <a:noFill/>
        </p:spPr>
      </p:pic>
      <p:pic>
        <p:nvPicPr>
          <p:cNvPr id="64522" name="Picture 10" descr="Image result for indian child singing+ 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91200" y="5410200"/>
            <a:ext cx="1922618" cy="1143000"/>
          </a:xfrm>
          <a:prstGeom prst="rect">
            <a:avLst/>
          </a:prstGeom>
          <a:noFill/>
        </p:spPr>
      </p:pic>
      <p:pic>
        <p:nvPicPr>
          <p:cNvPr id="1026" name="Picture 2" descr="Related image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77" y="3846780"/>
            <a:ext cx="1666082" cy="12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44655" y="5738884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YOGA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6873" y="65368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Sports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17967" y="5276334"/>
            <a:ext cx="145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33652" y="6518056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Singing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23108" y="5057348"/>
            <a:ext cx="103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Drawing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Student </a:t>
            </a:r>
            <a:r>
              <a:rPr lang="en-US" dirty="0" err="1"/>
              <a:t>aadhar</a:t>
            </a:r>
            <a:r>
              <a:rPr lang="en-US" dirty="0"/>
              <a:t> as primary key of the student table </a:t>
            </a:r>
          </a:p>
          <a:p>
            <a:r>
              <a:rPr lang="en-US" dirty="0"/>
              <a:t>Schools will have a unique login-id after registering in the web portal</a:t>
            </a:r>
          </a:p>
          <a:p>
            <a:r>
              <a:rPr lang="en-US" dirty="0"/>
              <a:t>Sorting of year –wise data based on marks through standardization ( z-statistics)</a:t>
            </a:r>
          </a:p>
          <a:p>
            <a:r>
              <a:rPr lang="en-US" dirty="0"/>
              <a:t>Standardization can be applied for both academic and extra-curricular activities</a:t>
            </a:r>
          </a:p>
          <a:p>
            <a:r>
              <a:rPr lang="en-US" dirty="0"/>
              <a:t>Year-wise data can be regulated to generate the number of school drop-outs </a:t>
            </a:r>
          </a:p>
          <a:p>
            <a:r>
              <a:rPr lang="en-US" dirty="0"/>
              <a:t>Pi-chart is used to represent the region wise school drop-out from the state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generate the number of school drop-out and hence exercise  control on child labor , child marriage. According to the data generated , the government can implement suitable reforms.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2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</a:t>
            </a:r>
            <a:r>
              <a:rPr lang="en-IN" sz="4400" dirty="0">
                <a:latin typeface="Baskerville Old Face" panose="02020602080505020303" pitchFamily="18" charset="0"/>
              </a:rPr>
              <a:t>Thank You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Thursday, April 5, 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3754</TotalTime>
  <Words>197</Words>
  <Application>Microsoft Office PowerPoint</Application>
  <PresentationFormat>On-screen Show (4:3)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Aldhabi</vt:lpstr>
      <vt:lpstr>Arial</vt:lpstr>
      <vt:lpstr>Baskerville Old Face</vt:lpstr>
      <vt:lpstr>Calibri</vt:lpstr>
      <vt:lpstr>Constantia</vt:lpstr>
      <vt:lpstr>Copperplate Gothic Light</vt:lpstr>
      <vt:lpstr>Times New Roman</vt:lpstr>
      <vt:lpstr>Wingdings 2</vt:lpstr>
      <vt:lpstr>Flow</vt:lpstr>
      <vt:lpstr>PowerPoint Presentation</vt:lpstr>
      <vt:lpstr>Vision :  Identification of meritorious students in primary education   Mission : To track  school drop-out, to stop child labor and to promote primary educational system by academic and non-academic way.   </vt:lpstr>
      <vt:lpstr>To Stop School Drop Out </vt:lpstr>
      <vt:lpstr>Promote The Primary Education</vt:lpstr>
      <vt:lpstr>Features:</vt:lpstr>
      <vt:lpstr>Add-ons: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ACES,2014 1st International Conference on Automation, Control, Energy and Systems</dc:title>
  <dc:creator>user</dc:creator>
  <cp:lastModifiedBy>Satadru Mallick</cp:lastModifiedBy>
  <cp:revision>180</cp:revision>
  <dcterms:created xsi:type="dcterms:W3CDTF">2014-01-24T05:34:12Z</dcterms:created>
  <dcterms:modified xsi:type="dcterms:W3CDTF">2018-04-05T08:18:37Z</dcterms:modified>
</cp:coreProperties>
</file>